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56" r:id="rId2"/>
    <p:sldId id="281" r:id="rId3"/>
    <p:sldId id="285" r:id="rId4"/>
    <p:sldId id="286" r:id="rId5"/>
    <p:sldId id="258" r:id="rId6"/>
    <p:sldId id="259" r:id="rId7"/>
    <p:sldId id="287" r:id="rId8"/>
    <p:sldId id="272" r:id="rId9"/>
    <p:sldId id="288" r:id="rId10"/>
    <p:sldId id="273" r:id="rId11"/>
    <p:sldId id="260" r:id="rId12"/>
    <p:sldId id="289" r:id="rId13"/>
    <p:sldId id="290" r:id="rId14"/>
    <p:sldId id="262" r:id="rId15"/>
    <p:sldId id="292" r:id="rId16"/>
    <p:sldId id="293" r:id="rId17"/>
    <p:sldId id="294" r:id="rId18"/>
    <p:sldId id="314" r:id="rId19"/>
    <p:sldId id="267" r:id="rId20"/>
    <p:sldId id="296" r:id="rId21"/>
    <p:sldId id="297" r:id="rId22"/>
    <p:sldId id="298" r:id="rId23"/>
    <p:sldId id="299" r:id="rId24"/>
    <p:sldId id="300" r:id="rId25"/>
    <p:sldId id="301" r:id="rId26"/>
    <p:sldId id="309" r:id="rId27"/>
    <p:sldId id="310" r:id="rId28"/>
    <p:sldId id="311" r:id="rId29"/>
    <p:sldId id="312" r:id="rId30"/>
    <p:sldId id="313" r:id="rId31"/>
    <p:sldId id="302" r:id="rId32"/>
    <p:sldId id="305" r:id="rId33"/>
    <p:sldId id="306" r:id="rId34"/>
    <p:sldId id="307" r:id="rId35"/>
    <p:sldId id="308" r:id="rId36"/>
    <p:sldId id="280" r:id="rId37"/>
    <p:sldId id="316" r:id="rId38"/>
    <p:sldId id="317" r:id="rId39"/>
    <p:sldId id="318" r:id="rId40"/>
    <p:sldId id="315" r:id="rId41"/>
    <p:sldId id="319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>
                <a:solidFill>
                  <a:schemeClr val="accent2"/>
                </a:solidFill>
              </a:rPr>
              <a:t>ОГЭ-2022 </a:t>
            </a:r>
            <a:br>
              <a:rPr lang="ru-RU" sz="6000" dirty="0">
                <a:solidFill>
                  <a:schemeClr val="accent2"/>
                </a:solidFill>
              </a:rPr>
            </a:br>
            <a:r>
              <a:rPr lang="ru-RU" sz="6000" dirty="0">
                <a:solidFill>
                  <a:schemeClr val="accent2"/>
                </a:solidFill>
              </a:rPr>
              <a:t>по английскому языку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507288" cy="17526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и изменения в сравнении с ОГЭ-2020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балл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Максимальный первичный балл – 68</a:t>
            </a:r>
          </a:p>
          <a:p>
            <a:pPr marL="109728" indent="0" algn="ctr">
              <a:buNone/>
            </a:pPr>
            <a:endParaRPr lang="ru-RU" dirty="0"/>
          </a:p>
          <a:p>
            <a:pPr marL="402336" lvl="1" indent="0">
              <a:buNone/>
            </a:pPr>
            <a:r>
              <a:rPr lang="ru-RU" dirty="0"/>
              <a:t>За выполнение письменной части работы – 53</a:t>
            </a:r>
          </a:p>
          <a:p>
            <a:pPr marL="402336" lvl="1" indent="0">
              <a:buNone/>
            </a:pPr>
            <a:r>
              <a:rPr lang="ru-RU" dirty="0"/>
              <a:t>За выполнение устной части работы – 15</a:t>
            </a: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Распределение заданий по разделам работы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255670"/>
              </p:ext>
            </p:extLst>
          </p:nvPr>
        </p:nvGraphicFramePr>
        <p:xfrm>
          <a:off x="467544" y="2276872"/>
          <a:ext cx="8136135" cy="3779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 КИМ-2022,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Раздел 1 (задания по </a:t>
                      </a:r>
                      <a:r>
                        <a:rPr lang="ru-RU" sz="2400" dirty="0" err="1"/>
                        <a:t>аудированию</a:t>
                      </a:r>
                      <a:r>
                        <a:rPr lang="ru-RU" sz="2400" dirty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Раздел 2 (задания по чтению)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Раздел 3 (задания по грамматике и лексике)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Распределение заданий по разделам работы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8876252"/>
              </p:ext>
            </p:extLst>
          </p:nvPr>
        </p:nvGraphicFramePr>
        <p:xfrm>
          <a:off x="467544" y="2276872"/>
          <a:ext cx="8136135" cy="29565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 КИМ-2022,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Раздел 4 (задание по письменной речи)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Раздел 5 (задания по говорению)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 (письменная часть)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/>
              <a:t>Экзаменационная работа содержит </a:t>
            </a:r>
            <a:r>
              <a:rPr lang="ru-RU" dirty="0">
                <a:solidFill>
                  <a:schemeClr val="accent2"/>
                </a:solidFill>
              </a:rPr>
              <a:t>35</a:t>
            </a:r>
            <a:r>
              <a:rPr lang="ru-RU" dirty="0"/>
              <a:t> заданий письменной части</a:t>
            </a:r>
          </a:p>
          <a:p>
            <a:endParaRPr lang="ru-RU" dirty="0"/>
          </a:p>
          <a:p>
            <a:r>
              <a:rPr lang="ru-RU" dirty="0"/>
              <a:t>№ 1-4, 13-19 – Задания с выбором ответа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11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№ 6-11 – Задания с кратким ответом в виде одного слова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6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 (письменная часть)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/>
              <a:t>№ 20-34 – Задания с кратким ответом в виде одного или нескольких слов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15</a:t>
            </a:r>
          </a:p>
          <a:p>
            <a:endParaRPr lang="ru-RU" dirty="0"/>
          </a:p>
          <a:p>
            <a:r>
              <a:rPr lang="ru-RU" dirty="0"/>
              <a:t>№ 5 и 12 –Задания с кратким ответом в виде последовательности цифр (установить соответствие)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11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 (письменная часть)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№ 35 – Задание с развернутым ответом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10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 (устная часть)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/>
              <a:t>Экзаменационная работа содержит </a:t>
            </a:r>
            <a:r>
              <a:rPr lang="ru-RU" dirty="0">
                <a:solidFill>
                  <a:schemeClr val="accent2"/>
                </a:solidFill>
              </a:rPr>
              <a:t>3</a:t>
            </a:r>
            <a:r>
              <a:rPr lang="ru-RU" dirty="0"/>
              <a:t> задания устной части</a:t>
            </a:r>
          </a:p>
          <a:p>
            <a:endParaRPr lang="ru-RU" dirty="0"/>
          </a:p>
          <a:p>
            <a:r>
              <a:rPr lang="ru-RU" dirty="0"/>
              <a:t>№ 1 – Чтение текста вслух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2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№ 2 – Участие в диалоге–расспросе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6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 (устная часть)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№ 3 – Создание связного монологического высказывания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7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ПИСЬМЕННАЯ ЧАСТЬ</a:t>
            </a:r>
          </a:p>
        </p:txBody>
      </p:sp>
    </p:spTree>
    <p:extLst>
      <p:ext uri="{BB962C8B-B14F-4D97-AF65-F5344CB8AC3E}">
        <p14:creationId xmlns:p14="http://schemas.microsoft.com/office/powerpoint/2010/main" val="8916868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Раздел 1. Задания №1–4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(по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аудированию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/>
              <a:t>Понимание в прослушанном тексте запрашиваемой информации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186609"/>
            <a:ext cx="7555092" cy="2929084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Внесли изменения в раздел 1 «</a:t>
            </a:r>
            <a:r>
              <a:rPr lang="ru-RU" dirty="0" err="1"/>
              <a:t>Аудирование</a:t>
            </a:r>
            <a:r>
              <a:rPr lang="ru-RU" dirty="0"/>
              <a:t>», который состоит из 11-ти заданий с кратким ответом:</a:t>
            </a:r>
          </a:p>
          <a:p>
            <a:pPr lvl="0">
              <a:buNone/>
            </a:pPr>
            <a:endParaRPr lang="ru-RU" dirty="0"/>
          </a:p>
          <a:p>
            <a:pPr lvl="0">
              <a:buNone/>
            </a:pPr>
            <a:r>
              <a:rPr lang="ru-RU" dirty="0"/>
              <a:t>– в заданиях 1–4 нужно прослушать четыре коротких текста, понять запрашиваемую информацию, выбрать правильный ответ из перечня и записать его номер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Раздел 1. Задания №1–4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(по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аудированию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36" y="2324151"/>
            <a:ext cx="4381484" cy="3849154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976" y="4293096"/>
            <a:ext cx="3960440" cy="1880209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112330" y="2324151"/>
            <a:ext cx="370814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/>
              <a:t>За выполнение заданий №1-4 максимальное количество баллов – </a:t>
            </a:r>
            <a:r>
              <a:rPr lang="ru-RU" sz="2600" dirty="0">
                <a:solidFill>
                  <a:schemeClr val="accent2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62829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Раздел 1. Задание №5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(по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аудированию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/>
              <a:t>Понимание основного содержания прослушанного текста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613" y="2912926"/>
            <a:ext cx="6086475" cy="367665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37748" y="2934144"/>
            <a:ext cx="256204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/>
              <a:t>Максимальное количество баллов за выполнение задания – </a:t>
            </a:r>
            <a:r>
              <a:rPr lang="ru-RU" sz="2600" dirty="0">
                <a:solidFill>
                  <a:schemeClr val="accent2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144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Раздел 1. Задания №6–11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(по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аудированию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r>
              <a:rPr lang="ru-RU" dirty="0"/>
              <a:t>Понимание в прослушанном тексте запрашиваемой информации и представление ее в виде </a:t>
            </a:r>
            <a:r>
              <a:rPr lang="ru-RU" dirty="0" err="1"/>
              <a:t>несплошного</a:t>
            </a:r>
            <a:r>
              <a:rPr lang="ru-RU" dirty="0"/>
              <a:t> текста (таблицы)</a:t>
            </a:r>
          </a:p>
          <a:p>
            <a:pPr marL="0" lvl="0" indent="0" algn="ctr">
              <a:buNone/>
            </a:pPr>
            <a:endParaRPr lang="ru-RU" dirty="0"/>
          </a:p>
          <a:p>
            <a:pPr marL="0" indent="0" algn="just">
              <a:buNone/>
            </a:pPr>
            <a:endParaRPr lang="ru-RU" sz="2600" dirty="0"/>
          </a:p>
          <a:p>
            <a:pPr marL="0" indent="0" algn="just">
              <a:buNone/>
            </a:pPr>
            <a:r>
              <a:rPr lang="ru-RU" sz="2600" dirty="0"/>
              <a:t>За выполнение заданий №6-11 максимальное количество баллов – </a:t>
            </a:r>
            <a:r>
              <a:rPr lang="ru-RU" sz="2600" dirty="0">
                <a:solidFill>
                  <a:schemeClr val="accent2"/>
                </a:solidFill>
              </a:rPr>
              <a:t>6</a:t>
            </a:r>
          </a:p>
          <a:p>
            <a:pPr marL="0" lv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8198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Раздел 1. Задания №6–11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(по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аудированию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77947"/>
            <a:ext cx="7488363" cy="437522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962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Раздел 4. Задание №35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(по письму)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r>
              <a:rPr lang="ru-RU" dirty="0"/>
              <a:t>Электронное письмо личного характера в ответ на письмо-стимул</a:t>
            </a:r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sz="2600" dirty="0"/>
              <a:t>Максимальное количество баллов за выполнение задания – </a:t>
            </a:r>
            <a:r>
              <a:rPr lang="ru-RU" sz="2600" dirty="0">
                <a:solidFill>
                  <a:schemeClr val="accent2"/>
                </a:solidFill>
              </a:rPr>
              <a:t>10</a:t>
            </a:r>
          </a:p>
          <a:p>
            <a:pPr marL="0" lv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583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Раздел 4. Задание №35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(по письму)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03"/>
          <a:stretch/>
        </p:blipFill>
        <p:spPr bwMode="auto">
          <a:xfrm>
            <a:off x="1475656" y="2047965"/>
            <a:ext cx="6230491" cy="4466865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6442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Выполнение задания 35 (электронное письмо) оценивается по критериям К1–К4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При получении экзаменуемым </a:t>
            </a:r>
            <a:r>
              <a:rPr lang="ru-RU" b="1" dirty="0">
                <a:solidFill>
                  <a:schemeClr val="accent2"/>
                </a:solidFill>
              </a:rPr>
              <a:t>0</a:t>
            </a:r>
            <a:r>
              <a:rPr lang="ru-RU" dirty="0"/>
              <a:t> баллов по критерию «Решение коммуникативной задачи» ответ на задание 35 по всем критериям оценивается </a:t>
            </a:r>
            <a:r>
              <a:rPr lang="ru-RU" b="1" dirty="0">
                <a:solidFill>
                  <a:schemeClr val="accent2"/>
                </a:solidFill>
              </a:rPr>
              <a:t>0</a:t>
            </a:r>
            <a:r>
              <a:rPr lang="ru-RU" dirty="0"/>
              <a:t> баллов</a:t>
            </a:r>
          </a:p>
        </p:txBody>
      </p:sp>
    </p:spTree>
    <p:extLst>
      <p:ext uri="{BB962C8B-B14F-4D97-AF65-F5344CB8AC3E}">
        <p14:creationId xmlns:p14="http://schemas.microsoft.com/office/powerpoint/2010/main" val="20911345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3"/>
            </a:pPr>
            <a:endParaRPr lang="ru-RU" dirty="0"/>
          </a:p>
          <a:p>
            <a:pPr marL="514350" lvl="0" indent="-514350">
              <a:buFont typeface="+mj-lt"/>
              <a:buAutoNum type="arabicPeriod" startAt="3"/>
            </a:pPr>
            <a:r>
              <a:rPr lang="ru-RU" dirty="0"/>
              <a:t>Если объем письма менее 90 слов, то ответ на задание оценивается </a:t>
            </a:r>
            <a:r>
              <a:rPr lang="ru-RU" b="1" dirty="0">
                <a:solidFill>
                  <a:schemeClr val="accent2"/>
                </a:solidFill>
              </a:rPr>
              <a:t>0</a:t>
            </a:r>
            <a:r>
              <a:rPr lang="ru-RU" dirty="0"/>
              <a:t> баллов по всем критериям</a:t>
            </a:r>
          </a:p>
          <a:p>
            <a:pPr marL="0" lvl="0" indent="0">
              <a:buNone/>
            </a:pPr>
            <a:endParaRPr lang="ru-RU" dirty="0"/>
          </a:p>
          <a:p>
            <a:pPr marL="0" lvl="0" indent="0" algn="just">
              <a:buNone/>
            </a:pPr>
            <a:r>
              <a:rPr lang="ru-RU" dirty="0"/>
              <a:t>Если объем более 132 слов, то проверке подлежат только 120 слов, т.е. та часть электронного письма, которая соответствует требуемому объему</a:t>
            </a:r>
          </a:p>
        </p:txBody>
      </p:sp>
    </p:spTree>
    <p:extLst>
      <p:ext uri="{BB962C8B-B14F-4D97-AF65-F5344CB8AC3E}">
        <p14:creationId xmlns:p14="http://schemas.microsoft.com/office/powerpoint/2010/main" val="25246004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3"/>
            </a:pPr>
            <a:endParaRPr lang="ru-RU" dirty="0"/>
          </a:p>
          <a:p>
            <a:pPr marL="514350" lvl="0" indent="-514350">
              <a:buFont typeface="+mj-lt"/>
              <a:buAutoNum type="arabicPeriod" startAt="4"/>
            </a:pPr>
            <a:r>
              <a:rPr lang="ru-RU" dirty="0"/>
              <a:t>При определении соответствия объема представленной работы требованиям считаются все слова, с первого слова по последнее, включая вспомогательные глаголы, предлоги, артикли, частицы. В электронном письме обращение и подпись также подлежат подсчету</a:t>
            </a:r>
          </a:p>
        </p:txBody>
      </p:sp>
    </p:spTree>
    <p:extLst>
      <p:ext uri="{BB962C8B-B14F-4D97-AF65-F5344CB8AC3E}">
        <p14:creationId xmlns:p14="http://schemas.microsoft.com/office/powerpoint/2010/main" val="32457091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При этом: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стяженные (краткие) формы (например, </a:t>
            </a:r>
            <a:r>
              <a:rPr lang="en-US" i="1" dirty="0"/>
              <a:t>I’ve</a:t>
            </a:r>
            <a:r>
              <a:rPr lang="en-US" dirty="0"/>
              <a:t>, </a:t>
            </a:r>
            <a:r>
              <a:rPr lang="en-US" i="1" dirty="0"/>
              <a:t>it’s</a:t>
            </a:r>
            <a:r>
              <a:rPr lang="en-US" dirty="0"/>
              <a:t>, </a:t>
            </a:r>
            <a:r>
              <a:rPr lang="en-US" i="1" dirty="0"/>
              <a:t>doesn’t</a:t>
            </a:r>
            <a:r>
              <a:rPr lang="en-US" dirty="0"/>
              <a:t>, </a:t>
            </a:r>
            <a:r>
              <a:rPr lang="en-US" i="1" dirty="0"/>
              <a:t>wasn’t</a:t>
            </a:r>
            <a:r>
              <a:rPr lang="en-US" dirty="0"/>
              <a:t>)</a:t>
            </a:r>
            <a:r>
              <a:rPr lang="ru-RU" dirty="0"/>
              <a:t> считаются как одно слово;</a:t>
            </a:r>
          </a:p>
          <a:p>
            <a:endParaRPr lang="ru-RU" dirty="0"/>
          </a:p>
          <a:p>
            <a:r>
              <a:rPr lang="ru-RU" dirty="0"/>
              <a:t>числительные, выраженные цифрами (например, 5, 29, 2010, 123 204), считаются как одно слово;</a:t>
            </a:r>
          </a:p>
        </p:txBody>
      </p:sp>
    </p:spTree>
    <p:extLst>
      <p:ext uri="{BB962C8B-B14F-4D97-AF65-F5344CB8AC3E}">
        <p14:creationId xmlns:p14="http://schemas.microsoft.com/office/powerpoint/2010/main" val="3245709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dirty="0"/>
              <a:t>– в задании 5 нужно прослушать пять устных высказываний и установить соответствие между высказываниями и рубриками (в задании есть одна лишняя рубрика)</a:t>
            </a:r>
          </a:p>
          <a:p>
            <a:pPr lvl="0">
              <a:buNone/>
            </a:pPr>
            <a:endParaRPr lang="ru-RU" dirty="0"/>
          </a:p>
          <a:p>
            <a:pPr lvl="0">
              <a:buNone/>
            </a:pPr>
            <a:r>
              <a:rPr lang="ru-RU" dirty="0"/>
              <a:t>– задания 6–11 предполагают представление полученной при прослушивании диалога или интервью информации в виде </a:t>
            </a:r>
            <a:r>
              <a:rPr lang="ru-RU" dirty="0" err="1"/>
              <a:t>несплошного</a:t>
            </a:r>
            <a:r>
              <a:rPr lang="ru-RU" dirty="0"/>
              <a:t> текста или таблицы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/>
              <a:t>числительные, выраженные словами (например, </a:t>
            </a:r>
            <a:r>
              <a:rPr lang="ru-RU" i="1" dirty="0" err="1"/>
              <a:t>twenty-one</a:t>
            </a:r>
            <a:r>
              <a:rPr lang="ru-RU" dirty="0"/>
              <a:t>), считаются как одно слово;</a:t>
            </a:r>
          </a:p>
          <a:p>
            <a:endParaRPr lang="ru-RU" dirty="0"/>
          </a:p>
          <a:p>
            <a:r>
              <a:rPr lang="ru-RU" dirty="0"/>
              <a:t>сложные слова (например, </a:t>
            </a:r>
            <a:r>
              <a:rPr lang="en-US" i="1" dirty="0"/>
              <a:t>pop-singer</a:t>
            </a:r>
            <a:r>
              <a:rPr lang="en-US" dirty="0"/>
              <a:t>, </a:t>
            </a:r>
            <a:r>
              <a:rPr lang="en-US" i="1" dirty="0"/>
              <a:t>English-speaking</a:t>
            </a:r>
            <a:r>
              <a:rPr lang="en-US" dirty="0"/>
              <a:t>, </a:t>
            </a:r>
            <a:r>
              <a:rPr lang="en-US" i="1" dirty="0"/>
              <a:t>thirty-two</a:t>
            </a:r>
            <a:r>
              <a:rPr lang="en-US" dirty="0"/>
              <a:t>)</a:t>
            </a:r>
            <a:r>
              <a:rPr lang="ru-RU" dirty="0"/>
              <a:t> считаются как одно слово;</a:t>
            </a:r>
          </a:p>
          <a:p>
            <a:endParaRPr lang="ru-RU" dirty="0"/>
          </a:p>
          <a:p>
            <a:r>
              <a:rPr lang="ru-RU" dirty="0"/>
              <a:t>сокращения (например, </a:t>
            </a:r>
            <a:r>
              <a:rPr lang="ru-RU" i="1" dirty="0"/>
              <a:t>UK</a:t>
            </a:r>
            <a:r>
              <a:rPr lang="ru-RU" dirty="0"/>
              <a:t>, </a:t>
            </a:r>
            <a:r>
              <a:rPr lang="ru-RU" i="1" dirty="0"/>
              <a:t>e-</a:t>
            </a:r>
            <a:r>
              <a:rPr lang="ru-RU" i="1" dirty="0" err="1"/>
              <a:t>mail</a:t>
            </a:r>
            <a:r>
              <a:rPr lang="ru-RU" dirty="0"/>
              <a:t>, </a:t>
            </a:r>
            <a:r>
              <a:rPr lang="ru-RU" i="1" dirty="0"/>
              <a:t>TV</a:t>
            </a:r>
            <a:r>
              <a:rPr lang="ru-RU" dirty="0"/>
              <a:t>) считаются как одно слово</a:t>
            </a:r>
          </a:p>
        </p:txBody>
      </p:sp>
    </p:spTree>
    <p:extLst>
      <p:ext uri="{BB962C8B-B14F-4D97-AF65-F5344CB8AC3E}">
        <p14:creationId xmlns:p14="http://schemas.microsoft.com/office/powerpoint/2010/main" val="29166428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7021525"/>
              </p:ext>
            </p:extLst>
          </p:nvPr>
        </p:nvGraphicFramePr>
        <p:xfrm>
          <a:off x="251520" y="2132857"/>
          <a:ext cx="8640960" cy="4266367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4271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Бал-</a:t>
                      </a:r>
                      <a:r>
                        <a:rPr lang="ru-RU" sz="2300" dirty="0" err="1"/>
                        <a:t>лы</a:t>
                      </a:r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Решение коммуникативной</a:t>
                      </a:r>
                    </a:p>
                    <a:p>
                      <a:pPr algn="ctr"/>
                      <a:r>
                        <a:rPr lang="ru-RU" sz="2300" dirty="0"/>
                        <a:t>задачи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Организация текста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algn="ctr"/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Задание выполнено полностью: </a:t>
                      </a:r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содержание отражает все аспекты, указанные</a:t>
                      </a:r>
                    </a:p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задании: даны полные и точные ответы на 3 вопроса; стилевое оформление речи выбрано правильно с учетом цели высказывания и адресата (обращение, завершающая фраза и подпись); соблюдены принятые в языке нормы</a:t>
                      </a:r>
                    </a:p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вежливости (благодарность за полученное письмо, надежда на будущие контакты).</a:t>
                      </a:r>
                    </a:p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Допускается 1 неполный или неточный аспект</a:t>
                      </a:r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53728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4417124"/>
              </p:ext>
            </p:extLst>
          </p:nvPr>
        </p:nvGraphicFramePr>
        <p:xfrm>
          <a:off x="251520" y="2132857"/>
          <a:ext cx="8640960" cy="416077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4271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Бал-</a:t>
                      </a:r>
                      <a:r>
                        <a:rPr lang="ru-RU" sz="2300" dirty="0" err="1"/>
                        <a:t>лы</a:t>
                      </a:r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Решение коммуникативной</a:t>
                      </a:r>
                    </a:p>
                    <a:p>
                      <a:pPr algn="ctr"/>
                      <a:r>
                        <a:rPr lang="ru-RU" sz="2300" dirty="0"/>
                        <a:t>задачи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Организация текста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algn="ctr"/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Задание выполнено в основном: </a:t>
                      </a:r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аспект не раскрыт ИЛИ 2–3 аспекта раскрыты неполно или неточно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Текст логично выстроен и верно разделен на абзацы; правильно использованы средства логической связи; структурное оформление текста соответствует нормам письменного этикета, принятым в стране изучаемого языка. Допускается 1 ошибка в организации текста</a:t>
                      </a:r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8527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6586865"/>
              </p:ext>
            </p:extLst>
          </p:nvPr>
        </p:nvGraphicFramePr>
        <p:xfrm>
          <a:off x="251520" y="2132857"/>
          <a:ext cx="8640960" cy="397789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4271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Бал-</a:t>
                      </a:r>
                      <a:r>
                        <a:rPr lang="ru-RU" sz="2300" dirty="0" err="1"/>
                        <a:t>лы</a:t>
                      </a:r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Решение коммуникативной</a:t>
                      </a:r>
                    </a:p>
                    <a:p>
                      <a:pPr algn="ctr"/>
                      <a:r>
                        <a:rPr lang="ru-RU" sz="2300" dirty="0"/>
                        <a:t>задачи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Организация текста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algn="ctr"/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Задание выполнено частично: </a:t>
                      </a:r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 случаи, не указанные в оценивании на </a:t>
                      </a:r>
                      <a:r>
                        <a:rPr kumimoji="0"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kumimoji="0"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баллов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Имеются 2–3 ошибки в организации текста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Задание не выполнено: </a:t>
                      </a:r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и более аспекта не раскрыты ИЛИ все 5 аспектов раскрыты неполно или неточно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Имеются 4 и более ошибки в организации текста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5810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9123216"/>
              </p:ext>
            </p:extLst>
          </p:nvPr>
        </p:nvGraphicFramePr>
        <p:xfrm>
          <a:off x="251520" y="2132857"/>
          <a:ext cx="8640960" cy="4357807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4271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Бал-</a:t>
                      </a:r>
                      <a:r>
                        <a:rPr lang="ru-RU" sz="2300" dirty="0" err="1"/>
                        <a:t>лы</a:t>
                      </a:r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Лексико-грамматическое оформление текста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Орфография и пунктуация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algn="ctr"/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Используемый словарный запас и грамматические структуры соответствуют уровню сложности задания, допускается 1 лексико- грамматическая ошибка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Используемый словарный запас и грамматические структуры не полностью соответствуют уровню</a:t>
                      </a:r>
                    </a:p>
                    <a:p>
                      <a:pPr algn="l"/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сложности задания, имеются  2–3 лексико-грамматические ошибки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Орфографические и пунктуационные ошибки практически отсутствуют, имеются 2 ошибки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6354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Критерии оценивания выполнения задания №35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0538920"/>
              </p:ext>
            </p:extLst>
          </p:nvPr>
        </p:nvGraphicFramePr>
        <p:xfrm>
          <a:off x="251520" y="2132857"/>
          <a:ext cx="8640960" cy="4357807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4271"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Бал-</a:t>
                      </a:r>
                      <a:r>
                        <a:rPr lang="ru-RU" sz="2300" dirty="0" err="1"/>
                        <a:t>лы</a:t>
                      </a:r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Лексико-грамматическое оформление текста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Орфография и пунктуация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algn="ctr"/>
                      <a:endParaRPr lang="ru-RU" sz="2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300" dirty="0"/>
                        <a:t>К2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Использованный словарный запас и грамматические структуры частично соответствуют уровню сложности задания, имеются 4 лексико-грамматические ошибки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тексте имеются 3–4 орфографические и пунктуационные ошибки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4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Использованный словарный запас и грамматические структуры не соответствуют уровню сложности задания, имеются 5 и более лексико-грамматических ошибок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тексте имеются многочисленные орфографические и пунктуационные ошибки (5 и более ошибок)</a:t>
                      </a:r>
                      <a:endParaRPr lang="ru-RU" sz="2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9816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7962677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2022 , 2021 </a:t>
                      </a:r>
                      <a:r>
                        <a:rPr lang="ru-RU" sz="2400" baseline="0" dirty="0"/>
                        <a:t>г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2020г.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2160639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2022 , 2021 </a:t>
                      </a:r>
                      <a:r>
                        <a:rPr lang="ru-RU" sz="2400" baseline="0" dirty="0"/>
                        <a:t>г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2020г.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078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5167980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2022 , 2021 </a:t>
                      </a:r>
                      <a:r>
                        <a:rPr lang="ru-RU" sz="2400" baseline="0" dirty="0"/>
                        <a:t>г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2020г.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27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078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062642"/>
              </p:ext>
            </p:extLst>
          </p:nvPr>
        </p:nvGraphicFramePr>
        <p:xfrm>
          <a:off x="467544" y="2564904"/>
          <a:ext cx="8229600" cy="1371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2022 , 2021 </a:t>
                      </a:r>
                      <a:r>
                        <a:rPr lang="ru-RU" sz="2400" baseline="0" dirty="0"/>
                        <a:t>г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2020г.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34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692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/>
              <a:t>Внесли изменения в раздел 4 «Письменная речь» в задание 35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 Поменяли и критерии оценивания задания 35</a:t>
            </a:r>
          </a:p>
          <a:p>
            <a:endParaRPr lang="ru-RU" dirty="0"/>
          </a:p>
          <a:p>
            <a:r>
              <a:rPr lang="ru-RU" dirty="0"/>
              <a:t>Увеличили количество заданий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УСТНАЯ ЧАСТЬ</a:t>
            </a:r>
          </a:p>
        </p:txBody>
      </p:sp>
    </p:spTree>
    <p:extLst>
      <p:ext uri="{BB962C8B-B14F-4D97-AF65-F5344CB8AC3E}">
        <p14:creationId xmlns:p14="http://schemas.microsoft.com/office/powerpoint/2010/main" val="41150345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В заданиях устной части нет изменений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335089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Время </a:t>
            </a:r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/>
              <a:t>Первичный балл</a:t>
            </a:r>
          </a:p>
          <a:p>
            <a:r>
              <a:rPr lang="ru-RU" dirty="0"/>
              <a:t>Содержательные разделы предмета</a:t>
            </a:r>
          </a:p>
          <a:p>
            <a:r>
              <a:rPr lang="ru-RU" dirty="0"/>
              <a:t>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(письменная часть)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2 часа(120 минут)</a:t>
            </a:r>
            <a:r>
              <a:rPr lang="ru-RU" dirty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3 часа 30 минут(210 минут) 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(устная часть)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15 минут</a:t>
            </a:r>
            <a:r>
              <a:rPr lang="ru-RU" dirty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45 минут 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(письменная часть)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Техническое средство, которое обеспечивает качественное воспроизведение аудиозаписей в аудитории для выполнения заданий раздела 1 «Задания по </a:t>
            </a:r>
            <a:r>
              <a:rPr lang="ru-RU" dirty="0" err="1"/>
              <a:t>аудированию</a:t>
            </a:r>
            <a:r>
              <a:rPr lang="ru-RU" dirty="0"/>
              <a:t>»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  <a:br>
              <a:rPr lang="ru-RU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(устная часть)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Компьютер с предустановленным специальным программным обеспечением</a:t>
            </a:r>
          </a:p>
          <a:p>
            <a:endParaRPr lang="ru-RU" dirty="0"/>
          </a:p>
          <a:p>
            <a:r>
              <a:rPr lang="ru-RU" dirty="0"/>
              <a:t>Гарнитура со встроенным микрофоном. </a:t>
            </a:r>
          </a:p>
          <a:p>
            <a:endParaRPr lang="ru-RU" dirty="0"/>
          </a:p>
          <a:p>
            <a:pPr lvl="1">
              <a:buNone/>
            </a:pPr>
            <a:r>
              <a:rPr lang="ru-RU" dirty="0"/>
              <a:t>Для проведения устной части экзамена могут использоваться лингафонные кабинеты с соответствующим оборудованием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922</TotalTime>
  <Words>1442</Words>
  <Application>Microsoft Office PowerPoint</Application>
  <PresentationFormat>Экран (4:3)</PresentationFormat>
  <Paragraphs>322</Paragraphs>
  <Slides>41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6" baseType="lpstr">
      <vt:lpstr>Calibri</vt:lpstr>
      <vt:lpstr>Georgia</vt:lpstr>
      <vt:lpstr>Trebuchet MS</vt:lpstr>
      <vt:lpstr>Wingdings 2</vt:lpstr>
      <vt:lpstr>Городская</vt:lpstr>
      <vt:lpstr>ОГЭ-2022  по английскому языку</vt:lpstr>
      <vt:lpstr>Изменения в КИМ ОГЭ-2022</vt:lpstr>
      <vt:lpstr>Изменения в КИМ ОГЭ-2022</vt:lpstr>
      <vt:lpstr>Изменения в КИМ ОГЭ-2022</vt:lpstr>
      <vt:lpstr>На что обратить внимание</vt:lpstr>
      <vt:lpstr>Время выполнения работы (письменная часть)</vt:lpstr>
      <vt:lpstr>Время выполнения работы (устная часть)</vt:lpstr>
      <vt:lpstr>Дополнительное оборудование (письменная часть)</vt:lpstr>
      <vt:lpstr>Дополнительное оборудование (устная часть)</vt:lpstr>
      <vt:lpstr>Первичный балл</vt:lpstr>
      <vt:lpstr>Распределение заданий по разделам работы</vt:lpstr>
      <vt:lpstr>Распределение заданий по разделам работы</vt:lpstr>
      <vt:lpstr>Задания (письменная часть)</vt:lpstr>
      <vt:lpstr>Задания (письменная часть)</vt:lpstr>
      <vt:lpstr>Задания (письменная часть)</vt:lpstr>
      <vt:lpstr>Задания (устная часть)</vt:lpstr>
      <vt:lpstr>Задания (устная часть)</vt:lpstr>
      <vt:lpstr>ПИСЬМЕННАЯ ЧАСТЬ</vt:lpstr>
      <vt:lpstr>Раздел 1. Задания №1–4 (по аудированию)</vt:lpstr>
      <vt:lpstr>Раздел 1. Задания №1–4 (по аудированию)</vt:lpstr>
      <vt:lpstr>Раздел 1. Задание №5 (по аудированию)</vt:lpstr>
      <vt:lpstr>Раздел 1. Задания №6–11 (по аудированию)</vt:lpstr>
      <vt:lpstr>Раздел 1. Задания №6–11 (по аудированию)</vt:lpstr>
      <vt:lpstr>Раздел 4. Задание №35 (по письму)</vt:lpstr>
      <vt:lpstr>Раздел 4. Задание №35 (по письму)</vt:lpstr>
      <vt:lpstr>Критерии оценивания выполнения задания №35</vt:lpstr>
      <vt:lpstr>Критерии оценивания выполнения задания №35</vt:lpstr>
      <vt:lpstr>Критерии оценивания выполнения задания №35</vt:lpstr>
      <vt:lpstr>Критерии оценивания выполнения задания №35</vt:lpstr>
      <vt:lpstr>Критерии оценивания выполнения задания №35</vt:lpstr>
      <vt:lpstr>Критерии оценивания выполнения задания №35</vt:lpstr>
      <vt:lpstr>Критерии оценивания выполнения задания №35</vt:lpstr>
      <vt:lpstr>Критерии оценивания выполнения задания №35</vt:lpstr>
      <vt:lpstr>Критерии оценивания выполнения задания №35</vt:lpstr>
      <vt:lpstr>Критерии оценивания выполнения задания №35</vt:lpstr>
      <vt:lpstr>Сравнение КИМ-2022 с КИМ-2020</vt:lpstr>
      <vt:lpstr>Сравнение КИМ-2022 с КИМ-2020</vt:lpstr>
      <vt:lpstr>Сравнение КИМ-2022 с КИМ-2020</vt:lpstr>
      <vt:lpstr>Сравнение КИМ-2022 с КИМ-2020</vt:lpstr>
      <vt:lpstr>УСТНАЯ ЧАСТЬ</vt:lpstr>
      <vt:lpstr>Сравнение КИМ-2022 с КИМ-2020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Хасан Рифатов</cp:lastModifiedBy>
  <cp:revision>177</cp:revision>
  <dcterms:created xsi:type="dcterms:W3CDTF">2020-08-31T10:23:09Z</dcterms:created>
  <dcterms:modified xsi:type="dcterms:W3CDTF">2021-11-10T08:32:46Z</dcterms:modified>
</cp:coreProperties>
</file>